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tags/tag33.xml" ContentType="application/vnd.openxmlformats-officedocument.presentationml.tags+xml"/>
  <Override PartName="/ppt/notesSlides/notesSlide33.xml" ContentType="application/vnd.openxmlformats-officedocument.presentationml.notesSlide+xml"/>
  <Override PartName="/ppt/tags/tag34.xml" ContentType="application/vnd.openxmlformats-officedocument.presentationml.tags+xml"/>
  <Override PartName="/ppt/notesSlides/notesSlide34.xml" ContentType="application/vnd.openxmlformats-officedocument.presentationml.notesSlide+xml"/>
  <Override PartName="/ppt/tags/tag35.xml" ContentType="application/vnd.openxmlformats-officedocument.presentationml.tags+xml"/>
  <Override PartName="/ppt/notesSlides/notesSlide35.xml" ContentType="application/vnd.openxmlformats-officedocument.presentationml.notesSlide+xml"/>
  <Override PartName="/ppt/tags/tag36.xml" ContentType="application/vnd.openxmlformats-officedocument.presentationml.tags+xml"/>
  <Override PartName="/ppt/notesSlides/notesSlide36.xml" ContentType="application/vnd.openxmlformats-officedocument.presentationml.notesSlide+xml"/>
  <Override PartName="/ppt/tags/tag37.xml" ContentType="application/vnd.openxmlformats-officedocument.presentationml.tags+xml"/>
  <Override PartName="/ppt/notesSlides/notesSlide37.xml" ContentType="application/vnd.openxmlformats-officedocument.presentationml.notesSlide+xml"/>
  <Override PartName="/ppt/tags/tag38.xml" ContentType="application/vnd.openxmlformats-officedocument.presentationml.tags+xml"/>
  <Override PartName="/ppt/notesSlides/notesSlide38.xml" ContentType="application/vnd.openxmlformats-officedocument.presentationml.notesSlide+xml"/>
  <Override PartName="/ppt/tags/tag39.xml" ContentType="application/vnd.openxmlformats-officedocument.presentationml.tags+xml"/>
  <Override PartName="/ppt/notesSlides/notesSlide39.xml" ContentType="application/vnd.openxmlformats-officedocument.presentationml.notesSlide+xml"/>
  <Override PartName="/ppt/tags/tag40.xml" ContentType="application/vnd.openxmlformats-officedocument.presentationml.tags+xml"/>
  <Override PartName="/ppt/notesSlides/notesSlide40.xml" ContentType="application/vnd.openxmlformats-officedocument.presentationml.notesSlide+xml"/>
  <Override PartName="/ppt/tags/tag41.xml" ContentType="application/vnd.openxmlformats-officedocument.presentationml.tags+xml"/>
  <Override PartName="/ppt/notesSlides/notesSlide41.xml" ContentType="application/vnd.openxmlformats-officedocument.presentationml.notesSlide+xml"/>
  <Override PartName="/ppt/tags/tag42.xml" ContentType="application/vnd.openxmlformats-officedocument.presentationml.tags+xml"/>
  <Override PartName="/ppt/notesSlides/notesSlide42.xml" ContentType="application/vnd.openxmlformats-officedocument.presentationml.notesSlide+xml"/>
  <Override PartName="/ppt/tags/tag43.xml" ContentType="application/vnd.openxmlformats-officedocument.presentationml.tags+xml"/>
  <Override PartName="/ppt/notesSlides/notesSlide43.xml" ContentType="application/vnd.openxmlformats-officedocument.presentationml.notesSlide+xml"/>
  <Override PartName="/ppt/tags/tag44.xml" ContentType="application/vnd.openxmlformats-officedocument.presentationml.tags+xml"/>
  <Override PartName="/ppt/notesSlides/notesSlide44.xml" ContentType="application/vnd.openxmlformats-officedocument.presentationml.notesSlide+xml"/>
  <Override PartName="/ppt/tags/tag45.xml" ContentType="application/vnd.openxmlformats-officedocument.presentationml.tags+xml"/>
  <Override PartName="/ppt/notesSlides/notesSlide45.xml" ContentType="application/vnd.openxmlformats-officedocument.presentationml.notesSlide+xml"/>
  <Override PartName="/ppt/tags/tag46.xml" ContentType="application/vnd.openxmlformats-officedocument.presentationml.tags+xml"/>
  <Override PartName="/ppt/notesSlides/notesSlide46.xml" ContentType="application/vnd.openxmlformats-officedocument.presentationml.notesSlide+xml"/>
  <Override PartName="/ppt/tags/tag47.xml" ContentType="application/vnd.openxmlformats-officedocument.presentationml.tags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9"/>
  </p:notesMasterIdLst>
  <p:sldIdLst>
    <p:sldId id="401" r:id="rId2"/>
    <p:sldId id="428" r:id="rId3"/>
    <p:sldId id="496" r:id="rId4"/>
    <p:sldId id="535" r:id="rId5"/>
    <p:sldId id="540" r:id="rId6"/>
    <p:sldId id="536" r:id="rId7"/>
    <p:sldId id="537" r:id="rId8"/>
    <p:sldId id="538" r:id="rId9"/>
    <p:sldId id="541" r:id="rId10"/>
    <p:sldId id="543" r:id="rId11"/>
    <p:sldId id="545" r:id="rId12"/>
    <p:sldId id="572" r:id="rId13"/>
    <p:sldId id="546" r:id="rId14"/>
    <p:sldId id="547" r:id="rId15"/>
    <p:sldId id="548" r:id="rId16"/>
    <p:sldId id="549" r:id="rId17"/>
    <p:sldId id="550" r:id="rId18"/>
    <p:sldId id="552" r:id="rId19"/>
    <p:sldId id="553" r:id="rId20"/>
    <p:sldId id="554" r:id="rId21"/>
    <p:sldId id="556" r:id="rId22"/>
    <p:sldId id="558" r:id="rId23"/>
    <p:sldId id="510" r:id="rId24"/>
    <p:sldId id="486" r:id="rId25"/>
    <p:sldId id="544" r:id="rId26"/>
    <p:sldId id="560" r:id="rId27"/>
    <p:sldId id="564" r:id="rId28"/>
    <p:sldId id="568" r:id="rId29"/>
    <p:sldId id="563" r:id="rId30"/>
    <p:sldId id="561" r:id="rId31"/>
    <p:sldId id="569" r:id="rId32"/>
    <p:sldId id="452" r:id="rId33"/>
    <p:sldId id="453" r:id="rId34"/>
    <p:sldId id="559" r:id="rId35"/>
    <p:sldId id="562" r:id="rId36"/>
    <p:sldId id="565" r:id="rId37"/>
    <p:sldId id="566" r:id="rId38"/>
    <p:sldId id="567" r:id="rId39"/>
    <p:sldId id="458" r:id="rId40"/>
    <p:sldId id="459" r:id="rId41"/>
    <p:sldId id="570" r:id="rId42"/>
    <p:sldId id="488" r:id="rId43"/>
    <p:sldId id="534" r:id="rId44"/>
    <p:sldId id="532" r:id="rId45"/>
    <p:sldId id="571" r:id="rId46"/>
    <p:sldId id="533" r:id="rId47"/>
    <p:sldId id="427" r:id="rId48"/>
  </p:sldIdLst>
  <p:sldSz cx="12192000" cy="6858000"/>
  <p:notesSz cx="9926638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8886"/>
    <a:srgbClr val="BFBFBF"/>
    <a:srgbClr val="1E5E9B"/>
    <a:srgbClr val="FFFFFF"/>
    <a:srgbClr val="A6A6A6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72" autoAdjust="0"/>
    <p:restoredTop sz="91160" autoAdjust="0"/>
  </p:normalViewPr>
  <p:slideViewPr>
    <p:cSldViewPr snapToGrid="0">
      <p:cViewPr varScale="1">
        <p:scale>
          <a:sx n="74" d="100"/>
          <a:sy n="74" d="100"/>
        </p:scale>
        <p:origin x="56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FC680-DB07-4251-BEFC-2BB5C95BA6AC}" type="datetimeFigureOut">
              <a:rPr lang="cs-CZ" smtClean="0"/>
              <a:t>04.12.2023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C5A58-8EC2-4296-942E-803877AECDC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6467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7283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1205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9408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7975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3284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3900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0197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654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3583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94342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6581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0748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7860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94929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8355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5206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73182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57308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88845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89818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70559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8179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97551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91844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0893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75320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02889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49915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56851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40074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51549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40886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4840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53382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99791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99791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32397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82500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04820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22915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30207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1987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2139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253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625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2652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8313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AE295-8DF6-41D2-8ACF-F51FB38BE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ECEB262-4757-491B-87DD-3710CA46A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04C002-A3DC-4559-91AA-B6EFB6256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7E4B-68F7-4AAB-9495-1EA670F0E4B8}" type="datetime1">
              <a:rPr lang="cs-CZ" smtClean="0"/>
              <a:t>04.12.2023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1E0B87-D454-496C-A594-6BC13117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2D953B-D184-4147-84D2-58D9D70E8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819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DD2772-C437-4293-8949-2598AB973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606C5C2-4FF8-41FF-84B9-C4F58FDBB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39D1D3-3D7C-4727-B0B9-EF14621E0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FF26-CD29-4620-A526-D68B94B2F350}" type="datetime1">
              <a:rPr lang="cs-CZ" smtClean="0"/>
              <a:t>04.12.2023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5A7976-26EF-467A-80B6-CF1FF04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656566-9152-41F1-8AB7-4F9CAFCE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83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EAA1F29-3091-4309-B02C-989628A098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320971-0649-4036-81B3-981C88DF7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561840-53B5-4648-B167-911318CD8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42CA-16A0-4AA5-B03D-957873BA1D2D}" type="datetime1">
              <a:rPr lang="cs-CZ" smtClean="0"/>
              <a:t>04.12.2023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9159D7-1C5A-487E-A399-68570A13D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31A0F8-6CC0-41BC-B4E1-F592C31B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1590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D45F75-37FB-40F7-B0BD-6B3F317F6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5A18A0-DFF0-4102-9C85-B1EB320B0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B9F19A-1D97-4E30-AE7B-4FBC00C92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55FCC-D344-4EED-BE02-642F8D2C174A}" type="datetime1">
              <a:rPr lang="cs-CZ" smtClean="0"/>
              <a:t>04.12.2023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E82282-D8F2-45D5-A0C7-D187BA98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5525CF-CE1E-4484-B5D4-054921584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780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3B7047-362E-428A-957A-DC86CC4A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807FB7-86ED-4149-8722-7767519EE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EDB1F6-27A4-4AE6-996B-1B4B66F0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32EF8-42A6-4DCA-BCE8-EB37F28A1442}" type="datetime1">
              <a:rPr lang="cs-CZ" smtClean="0"/>
              <a:t>04.12.2023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0E603B-4E1B-4390-A804-DA20AFBC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3DB7C1-304F-4DE5-B17A-21B248B45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3847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820070-EC82-4053-A574-AA2D458D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6E2A35-E6A0-4E53-BB79-002C6308F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BEEAB9-28D3-4A55-8128-E8B3CF01E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499C17E-5A23-434A-86B4-E8FAA4A20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19A40-EF04-4567-8E4F-230F496FF789}" type="datetime1">
              <a:rPr lang="cs-CZ" smtClean="0"/>
              <a:t>04.12.2023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D66DC22-0F3E-4F47-A10F-B6A5FFD28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348686-668C-4822-9BD1-50F9836B1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503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20F35B-7100-4E44-AF52-823C98EDA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FD9018-C753-4E88-BB5F-0B173F574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BA2B36-3C16-4621-A4FC-C37317589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FEB603A-FD71-4186-B8C6-35EE504D7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B051BCE-8580-491E-BD2A-B69870B3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9A85BD5-26F7-47AB-B248-0154F8DC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F5F4-EAE2-4CCE-8449-FFC0A1CD1EE0}" type="datetime1">
              <a:rPr lang="cs-CZ" smtClean="0"/>
              <a:t>04.12.2023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A967EA7-03EC-4A85-8513-902D68A3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5B3FF36-6479-44D1-86DC-91FD42B2A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177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9BE6C8-E759-4B6C-9A8A-439DDD947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A6DBEEB-D57B-4462-9942-0E10D1225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80DE-841C-45E8-B343-5E06C6822AFC}" type="datetime1">
              <a:rPr lang="cs-CZ" smtClean="0"/>
              <a:t>04.12.2023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410182-AD9E-4B5A-B6B7-884EA14B2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D605AE6-4175-47EE-AE28-24E4E94A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449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DD32643-7AB5-4499-8D3C-8F51083B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B0B5-DCB0-4F72-A6B2-D48AED7686AB}" type="datetime1">
              <a:rPr lang="cs-CZ" smtClean="0"/>
              <a:t>04.12.2023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54E28B7-E780-4E94-8BCB-8EE61438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AAF47B-212F-489D-9F78-9B61717F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211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C360C8-91B7-4D53-AD14-C254438C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F4B5B9-DDAC-4D46-9100-833C42F42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70668A-D6B1-437D-B6B7-FAC45C2B0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3331F72-AA8F-41EA-861C-F4EF6870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B5DD-1F79-472E-9B14-3BE839B8F2E2}" type="datetime1">
              <a:rPr lang="cs-CZ" smtClean="0"/>
              <a:t>04.12.2023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C3EAA-1F7B-414D-85DA-87DC2E947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A900D9E-E011-4FC7-AC5C-715C352B7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27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F16363-A459-44AB-92D7-0E48DDFA2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A1C04F-B191-4007-8E3A-0A40F1A2C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3FCC4F-0B63-4A31-BF08-D441B0B36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756AD5-5DF3-40A8-AEF2-061108A9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1F9C-2CC3-4594-AC03-37E493286541}" type="datetime1">
              <a:rPr lang="cs-CZ" smtClean="0"/>
              <a:t>04.12.2023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AC0741-48C6-4E16-9B23-39C0EEF65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EC6B28-81AB-487F-A261-4AC585111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347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C1B6042-03E0-4F4F-9252-E394AA48D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91E4B4-E215-4A48-AF69-2E7E5117E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47C0C2-28C1-4DF9-AB73-8FDAC0A50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1D3E1-CE04-44FA-AAB3-E2A45D2CFCC8}" type="datetime1">
              <a:rPr lang="cs-CZ" smtClean="0"/>
              <a:t>04.12.2023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F2009A-9E00-4F5E-A3C5-BD2EDD70C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2F9B79-7D06-4301-804D-208F68B0A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037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29.png"/><Relationship Id="rId5" Type="http://schemas.openxmlformats.org/officeDocument/2006/relationships/hyperlink" Target="Video%20Birdstrike.mp4" TargetMode="Externa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31.png"/><Relationship Id="rId5" Type="http://schemas.openxmlformats.org/officeDocument/2006/relationships/hyperlink" Target="http://projekty.airport-ostrava.cz/cz/page-safety-hlaseni/" TargetMode="Externa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5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5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5" Type="http://schemas.openxmlformats.org/officeDocument/2006/relationships/image" Target="../media/image48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5" Type="http://schemas.openxmlformats.org/officeDocument/2006/relationships/image" Target="../media/image49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1.png"/><Relationship Id="rId9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5" Type="http://schemas.openxmlformats.org/officeDocument/2006/relationships/image" Target="../media/image60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Relationship Id="rId6" Type="http://schemas.openxmlformats.org/officeDocument/2006/relationships/image" Target="../media/image62.sv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1.png"/><Relationship Id="rId9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5" Type="http://schemas.openxmlformats.org/officeDocument/2006/relationships/image" Target="../media/image69.pn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LRST &amp; LAST, </a:t>
            </a:r>
            <a:b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  <a:b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  <a:p>
            <a:pPr algn="ctr" defTabSz="0"/>
            <a:endParaRPr lang="cs-CZ" sz="54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poslední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zasedání LRST 05.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05. 12 .2023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54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2044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05. 10. 2023 Únik ropné látky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APN N1 (pře hangárem JAT)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hydraulického oleje z letounu při provádění údržby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skvrna na betonové části (2 x3 m)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3F94775-471A-31DB-0EC5-80085EFF0226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Proveden zásah HZS</a:t>
            </a:r>
            <a:endParaRPr lang="cs-CZ" sz="26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81E60A4-B4CB-1147-E506-B204AD1FC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57" y="3636872"/>
            <a:ext cx="3510447" cy="263283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4E41385-5F80-6B3B-8338-FE13F035D5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1644" y="3636872"/>
            <a:ext cx="3510447" cy="263283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AC15B3A-7CE6-7F32-11BE-F34C0B220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1564" y="3636872"/>
            <a:ext cx="3510447" cy="263283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250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138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31. 10. 2023 	Úraz odbavení letadel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 poryvu větru došlo k uvolnění dveří dodávky (ext. vozidlo) a následnému úderu do zad zaměstnance letiště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3F94775-471A-31DB-0EC5-80085EFF0226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řešení (</a:t>
            </a:r>
            <a:r>
              <a:rPr lang="cs-CZ" sz="26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</a:t>
            </a:r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BOZP)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951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4301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31. 10. 2023 	Požár motoru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letoun ATR 42-300F ve stoupání v čase 21:11 (UTC), cca 15 min po startu, ve výšce cca 4000 m, ohlásil MAYDAY z důvodu požáru pravého motoru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TWR v čase 21:12 (UTC) vyhlásilo ŘLP s.p. pro HZS letiště plnou pohotovost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čase 21:24 (UTC) letoun úspěšně přistál zpět na LKMT na RWY22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 přistání letadla vstoupily jednotky HZS na provozní plochy za letadlo a následovaly ho na APN jih. Po přistání letoun pojížděl na APN jih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čase 22:02 (UTC) byla provedena kontrola provozní plochy – schopná dalšího provozu.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3F94775-471A-31DB-0EC5-80085EFF0226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ŘLP s.p. a HZS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133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25385" y="1469560"/>
            <a:ext cx="12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31. 10. 2023 	Požár motoru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3F94775-471A-31DB-0EC5-80085EFF0226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ŘLP s.p. a HZS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63D754-046E-8A4C-C4BC-E9E80FB2B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69" y="2401165"/>
            <a:ext cx="6897044" cy="388533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4B9F190-6D51-4057-76B4-D3665B9367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495" y="1992780"/>
            <a:ext cx="3393100" cy="25448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C114CEC-291D-D040-10DC-A1DDDAB1F7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9495" y="4654438"/>
            <a:ext cx="3783218" cy="2131213"/>
          </a:xfrm>
          <a:prstGeom prst="rect">
            <a:avLst/>
          </a:prstGeom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1B24BBA9-346E-A5D6-B72C-A07F67586B08}"/>
              </a:ext>
            </a:extLst>
          </p:cNvPr>
          <p:cNvSpPr/>
          <p:nvPr/>
        </p:nvSpPr>
        <p:spPr>
          <a:xfrm>
            <a:off x="4675909" y="4260273"/>
            <a:ext cx="290946" cy="1870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56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350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06. 11. 2023 	Závada na letadle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 odletu z LKMT detekována závada na letadle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letadlo pojíždělo na RWY kde zjistilo závadu a vrátilo se nazpět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APN S byla provedena oprava a test následoval odlet v 00:25lt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 15 minutovém letu v 00:47lt se opět letadlo vrátilo zpět, znovu z důvodu  technické závady, ale jiného charakteru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proběhla oprava a odlet 02:11lt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3F94775-471A-31DB-0EC5-80085EFF0226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ŘLP s.p. a VPL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561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138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07. 11. 2023 	Nedostatečné označení letadla kužely APN 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 00:00 hod., byl přijat podnět ze strany ÚBL, kdy při kontrolní činnosti bylo zaznamenáno nedostatečně označené letadlo na stání v prostoru APN N. 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3F94775-471A-31DB-0EC5-80085EFF0226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řešení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CE0D06E-1C4B-C148-6703-D566DA94F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36" y="2950589"/>
            <a:ext cx="8379480" cy="338321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AB5F60F-1AE9-5991-A3B6-566824707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4395" y="3350698"/>
            <a:ext cx="2857500" cy="2924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505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07. 11. 2023 	Nedostatečné označení letadla kužely APN S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9D86E7E-75D8-5759-741A-72EF25F2E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072" y="1985220"/>
            <a:ext cx="6165368" cy="263149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9AAD0D0-D195-0A25-0A2C-7A611ED95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72" y="4727340"/>
            <a:ext cx="10640291" cy="20102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407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2572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09. 11. 2023 Opuštěné zavazadlo (05/2023)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odletová hala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policie i psovod na místě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cestující se pro zavazadlo vrátil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3F94775-471A-31DB-0EC5-80085EFF0226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PČR, ÚBL a BD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952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2844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09. 11. 2023 FOD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plocha v blízkosti lakovny IAC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popis: Na travnaté ploše v blízkosti objektu lakovny byly zjištěny nežádoucí předměty (FOD)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ihned po zjištění FOD byl proveden úklid a předměty byly odstraněny do odpadových kontejnerů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3F94775-471A-31DB-0EC5-80085EFF0226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IAC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C19BBA7-2775-0B1F-C02C-703F2255A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367" y="3937836"/>
            <a:ext cx="3804805" cy="28536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60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23. 11. 2023 Cvičení – únik paliva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3F94775-471A-31DB-0EC5-80085EFF0226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Cvičení BGS, HZS, DHL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AA11581-6998-68DD-FE4D-C4B459BB1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40" y="2134643"/>
            <a:ext cx="4729759" cy="41481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80211DE-38C8-874C-9366-4F15486FA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0411" y="2280117"/>
            <a:ext cx="6485226" cy="40026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18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  <a:p>
            <a:pPr algn="ctr" defTabSz="0"/>
            <a:r>
              <a:rPr lang="pl-PL" sz="5400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05. 09. 2023 - 05. 12. 2023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00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26. 11. 2023 Dopravní nehoda Tuscon VPL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vstupní brána SRA 1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 couvání došlo k nárazu do sloupu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3F94775-471A-31DB-0EC5-80085EFF0226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řešení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33ECE04-9368-E373-AE79-D8CC5FA75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1271" y="2018394"/>
            <a:ext cx="3531625" cy="469117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EBAA7A7-20D5-9F0C-F7A9-34EBEAC3B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6942" y="2985360"/>
            <a:ext cx="2844667" cy="377866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67BDCCFF-DE57-54EA-89EB-83BD7DAB52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4106" y="2985360"/>
            <a:ext cx="2844667" cy="37786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64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350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29. 11. 2023 	Místní pohotovost D-ILCG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technická závada letadla Cesna 535 Citationjet CJ2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 odletu letounu z RWY22 AEC předal informaci o závadě na podvozku a úmyslu posádky se vrátit na letiště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 iniciativy ATCo vyhlášena místní pohotovost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pt-BR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palubě se nacházelo 7 osob včetně posádky</a:t>
            </a: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letadlo úspěšně přistálo v čase 07:37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3F94775-471A-31DB-0EC5-80085EFF0226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ŘLP s.p. a HZS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59F43CF-B69C-A0B7-363A-D769087F2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6145" y="4012592"/>
            <a:ext cx="4447368" cy="2490526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53DE0B1F-A72D-27B2-F816-511492CBEBB7}"/>
              </a:ext>
            </a:extLst>
          </p:cNvPr>
          <p:cNvSpPr/>
          <p:nvPr/>
        </p:nvSpPr>
        <p:spPr>
          <a:xfrm>
            <a:off x="8437418" y="4942176"/>
            <a:ext cx="187037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830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4029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29. 11. 2023 	Závada technického zařízení ATM – letištního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čase 19:50 došlo k výpadku ovládání SSZ pomocí systému AMS.2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pracovník ELEKTRO provedl manuální nastavení a zapnutí SZZ pro RWY 22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během výpadku proveden 1 x vzlet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čase 20:38 potvrdil pracovník TS LKMT, že závada byla odstraněna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vyjádření IT</a:t>
            </a: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došlo ke ztrátě spojení mezi AMS LO a AMS ŘLP, došlo k výpadku optického převodníku. Po jeho restartu a kontrole optické kabeláže došlo opět k navázání spojení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3F94775-471A-31DB-0EC5-80085EFF0226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ŘLP s.p. a Elektro, 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947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35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endParaRPr lang="cs-CZ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4" name="Obrázek 3">
            <a:hlinkClick r:id="rId5" action="ppaction://hlinkfile"/>
            <a:extLst>
              <a:ext uri="{FF2B5EF4-FFF2-40B4-BE49-F238E27FC236}">
                <a16:creationId xmlns:a16="http://schemas.microsoft.com/office/drawing/2014/main" id="{197FC6E6-EE62-730F-6110-BE5D01755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842" y="1441218"/>
            <a:ext cx="10796834" cy="5344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779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572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12. 09. 2023 Střet se zajícem (3.)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TIS: během stoupání pilot oznámil, že při vzletu viděl a možná i srazil zajíce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informace předána BiOL a VPL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kontrola RWY – nic nenalezeno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--- Nepotvrzený střet --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s ŘLP s.p., BiOL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553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 10. 2023 BirdStrike (9/2023)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 v čase 12:45 (UTC) ohlásil možný střet s ptákem těsně po vzletu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dráze mezi TWY B-C byla BiOL nalezena poštolka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ŘLP s.p., BiOL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DC6F39-6459-6990-40FD-26783FAB0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1132" y="2992571"/>
            <a:ext cx="6549736" cy="33567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46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Komunikace s LKMT 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 </a:t>
            </a:r>
            <a:r>
              <a:rPr lang="en-GB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Information desk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Kvalita</a:t>
            </a:r>
            <a:r>
              <a:rPr lang="en-GB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(QMS), Safety (SMS),</a:t>
            </a:r>
            <a:r>
              <a:rPr lang="en-GB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Compliance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(CMS), Bezpečnost (BOZP), </a:t>
            </a:r>
            <a:b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Životní prostředí a ekologie (EaŽP), Stížnosti, cílené zlepšování (FI), Whistleblowing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http://projekty.airport-ostrava.cz/cz/page-safety-hlaseni/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9BF38D-91B5-5DED-F7FE-307789BBEE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11" y="4553526"/>
            <a:ext cx="2148320" cy="197294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B332EB1-A86E-61E5-F924-073DE5BF25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3637" y="4368817"/>
            <a:ext cx="7354599" cy="234236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D5C1C07-128C-44D1-A4ED-71C43B3423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3860" y="3545185"/>
            <a:ext cx="2222029" cy="31800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992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VII. Regulatorní audit ÚCL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vykonán ve dnech 07. – 08. 08. 2023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6x nález úrovně 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zpracován plán nápravných opatření (PNO)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zpracovná program integrovaných auditů s výhledem do r. 2026</a:t>
            </a:r>
            <a:endParaRPr lang="en-GB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580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Kontrola heliportu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vykonána kontrola ÚCL dne 04. 10. 2023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oprava betonového krytu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obnova značení</a:t>
            </a:r>
            <a:endParaRPr lang="en-GB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AE5493E-6464-FBB4-927A-E04D5BF39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259" y="3598881"/>
            <a:ext cx="4102795" cy="3077096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999192B-3C61-83F0-6095-8D087ADB7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0370" y="3598881"/>
            <a:ext cx="4102795" cy="3077096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309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Schválení Firemní příručky (FP)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změny vyhlášky č. 108/1997 Sb.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změny číselného označení kategorií LPZ (strategické)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oprávnění k provádění údržby zařízení LPZ (L-P2-2/6)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48CAF0D-7D88-277C-336C-7A275DC2D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286" y="3648444"/>
            <a:ext cx="5531427" cy="31160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351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62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16. 09. 2023 Ropné úniky DNY NATO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paliva z F-16 (nejspíš přeplněná nádrž)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paliva z F-35 APN 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zásah HZS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Vznik FOD při Dnech Nato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Úkapové vany a havarijní soupravy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</a:t>
            </a:r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4A00800A-166C-B874-8C93-3C8CA5BE40C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444" y="2919363"/>
            <a:ext cx="5165148" cy="384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78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Řízení kvality (QMS)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Certifikace dle ISO 9001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absolvován III. recertifikační audit dne 03. 10. 2023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certifikační orgán TUV Reinland 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certifikát prodloužen do 16. 10. 2026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A401E85-B003-519E-36D4-CE2900DDB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794" y="1613513"/>
            <a:ext cx="3379542" cy="51430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865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údržba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Opravy během uzavírky 14. – 15. 10. 2023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vybourání a betonáž 6 ks desek, celkem 100 m²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opravy drobných poruch horkou zálivkou, celkem 33 ks,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obnova denního značení – osové značení z TWY B a D na RWY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B3EFAA9-2DA8-0DD8-23ED-0546CD543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408" y="3765007"/>
            <a:ext cx="3816171" cy="2862128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722DA76-060A-EBB3-8344-F18F4234A1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3329" y="3765007"/>
            <a:ext cx="3816171" cy="2862128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69AACC1-D2B4-9820-D2C3-1BDC004DC6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5251" y="3765007"/>
            <a:ext cx="3816170" cy="2862128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97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Cargo terminál 2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vydan kolaudační souhlas 11/2023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zkušební provoz stanoven na jeden rok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probíhá instalace technologií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6CB5A0E-1B9C-A451-5AAE-D76B8B9E0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212" y="3584387"/>
            <a:ext cx="9837593" cy="320126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C530368-9D53-A72B-A36A-A89D27390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8853" y="1946044"/>
            <a:ext cx="4415450" cy="2704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552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63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Rozšíření APN S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zahájení výstavby 01. 10. 2023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předpoklad dokončení 6/2024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F283CFA-CB7E-F591-331D-D0BEC4965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3878" y="1986321"/>
            <a:ext cx="6323322" cy="483916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3F45949-F6C3-F9BA-85D8-08E18BF6E4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879" y="3429000"/>
            <a:ext cx="4729172" cy="30897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3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Rozvoj provozu GA v areálu OKA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stanovení požadavků na provoz</a:t>
            </a:r>
            <a:endParaRPr lang="pl-PL" sz="2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2AA6DBA-FBE9-2FBB-CB27-AA93458A6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014" y="2232461"/>
            <a:ext cx="6101195" cy="43501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217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Rozšíření parkovišť</a:t>
            </a:r>
            <a:b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studie rozšíření parkovišť P2 a P5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vyběrové řízení na dodavatele projektové dokumentace 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předpoklad ukončení P2: 12 /2024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472ED39-B66D-3E2D-0C81-AB5503138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620" y="3100344"/>
            <a:ext cx="5308889" cy="35143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03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Rekonstrukce sociálního zázemí v Gate A</a:t>
            </a:r>
            <a:b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zahájení 10/2023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předpoklad dokončení 12/2023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omezení: Uzavření gate 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6231FB2-8B8B-C6CA-00BD-378995FAC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473" y="2084959"/>
            <a:ext cx="6182591" cy="46214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224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 MV – zvýšení bezpečnosti na regionálních letištích</a:t>
            </a:r>
            <a:b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endParaRPr lang="pl-PL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datové a komunikační centrum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zpěvněná plocha naproti SRA 1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probíhá vyběrové řízení na zhotovitele projektové dokumentace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předpoklad dokončení r. 2024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03A979-1225-276E-C63C-3B483AD91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683502"/>
            <a:ext cx="5230091" cy="29462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211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63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 Garáží zimní techniky, rekonstrukce staré budovy HZS</a:t>
            </a:r>
            <a:b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l-PL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Příprava studie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Realizace 24/25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E1D73EC-3BE1-5833-C21C-EE2D37B0C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7356" y="2650467"/>
            <a:ext cx="8779453" cy="40520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722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Ostatní oblasti k projednání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5E62BE2-3CB6-B517-BC10-73A2E4A3D321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Další věci k projednání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manažer útvaru správy majetku a MM, p. Ing. Daniel Janko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aktualizace letištní příručky (4xCS, 1xDAAD, 0xELOS </a:t>
            </a: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-- &gt; AIP</a:t>
            </a: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zahájení zimní údržby ploch (rizika)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poskytování paliva (TwinTrans)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obchvat Mošnova (stavba potrvá 2 roky, zprovoznění je </a:t>
            </a:r>
            <a:b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naplánováno na 6/2024, úplné dokončení do konce roku 2024)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12/2023 probíhá IA SMS Odbavení letadel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 oprav RWY04/22 na LKMT/OSR pro rok 2024</a:t>
            </a:r>
            <a:b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13-14 APR 2024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12-13 OCT 2024</a:t>
            </a: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B344722-9CC5-A9C2-EDCD-D0BE24F9C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8360" y="4117096"/>
            <a:ext cx="2097656" cy="272572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79AB64A-EB13-C483-3B42-A2B4BDFC9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1485226"/>
            <a:ext cx="1484863" cy="2098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293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572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20. 09. 2023 Lékařská asistence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zdravotní problémy na palubě – bez vyhlášení nouze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TVS34Q ohlásil, že na palubě mají pasažéra s dýchacími problémy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požadovaná asistence ambulance na stojánce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přivolána ZZS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ŘLP s.p. a HZS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427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Letištní bezpečnostní výbor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Voráč,  07. 03.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70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Letištní bezpečnostní výbor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Voráč,  07. 03.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720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204000" cy="2375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endParaRPr lang="pl-PL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Výměna letištních IDC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nové vzory IDC pro období 2024-2026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vyznačení zóny na IDC (zóna cargo)</a:t>
            </a:r>
          </a:p>
        </p:txBody>
      </p:sp>
      <p:pic>
        <p:nvPicPr>
          <p:cNvPr id="5" name="Grafický objekt 1">
            <a:extLst>
              <a:ext uri="{FF2B5EF4-FFF2-40B4-BE49-F238E27FC236}">
                <a16:creationId xmlns:a16="http://schemas.microsoft.com/office/drawing/2014/main" id="{03177067-E4CD-F2CC-34DC-823AAC2E3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2803" y="4063682"/>
            <a:ext cx="1310856" cy="2059602"/>
          </a:xfrm>
          <a:prstGeom prst="rect">
            <a:avLst/>
          </a:prstGeom>
        </p:spPr>
      </p:pic>
      <p:pic>
        <p:nvPicPr>
          <p:cNvPr id="9" name="Grafický objekt 1">
            <a:extLst>
              <a:ext uri="{FF2B5EF4-FFF2-40B4-BE49-F238E27FC236}">
                <a16:creationId xmlns:a16="http://schemas.microsoft.com/office/drawing/2014/main" id="{41353EE5-8B1A-A885-0627-F60703F021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62426" y="4063239"/>
            <a:ext cx="1310856" cy="2060045"/>
          </a:xfrm>
          <a:prstGeom prst="rect">
            <a:avLst/>
          </a:prstGeom>
        </p:spPr>
      </p:pic>
      <p:pic>
        <p:nvPicPr>
          <p:cNvPr id="10" name="Grafický objekt 1">
            <a:extLst>
              <a:ext uri="{FF2B5EF4-FFF2-40B4-BE49-F238E27FC236}">
                <a16:creationId xmlns:a16="http://schemas.microsoft.com/office/drawing/2014/main" id="{00AE3B8E-96E5-870B-12B1-87BFA73DCB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42050" y="4063239"/>
            <a:ext cx="1311137" cy="2060045"/>
          </a:xfrm>
          <a:prstGeom prst="rect">
            <a:avLst/>
          </a:prstGeom>
        </p:spPr>
      </p:pic>
      <p:pic>
        <p:nvPicPr>
          <p:cNvPr id="11" name="Grafický objekt 1">
            <a:extLst>
              <a:ext uri="{FF2B5EF4-FFF2-40B4-BE49-F238E27FC236}">
                <a16:creationId xmlns:a16="http://schemas.microsoft.com/office/drawing/2014/main" id="{7DA42E36-A44F-734C-F0BB-4380642E26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21955" y="4063239"/>
            <a:ext cx="1311137" cy="20606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873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204000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endParaRPr lang="pl-PL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Výměna letištních IDC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identifikační průkazy se vstupem do CPSRA - zdůvodnění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případě, kdy není prováděn výkon činností déle než 6 měsíců, musí následovat provedení školení (aktualizace odborné přípravy A3)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vrácení letištního idenitifikačního průkazu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5A77D7F-3CF9-6B79-B1CB-36E7AFFED8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032" y="4212680"/>
            <a:ext cx="3135320" cy="20144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766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204000" cy="448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endParaRPr lang="pl-PL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Výpisy z databáze a ověření spolehlivosti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 platností od 1. 1. 2024 nebudou pravidelně zasílány přehledy (platnost školení a ověření spolehlivosti)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ověření spolehlivosti s platností 5let – omezení do </a:t>
            </a:r>
            <a:r>
              <a:rPr lang="pl-P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30. 06. 2024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nutné žádat UCL o vystavení nového dokladu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vrácení původního dokumentu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zasílání OS před vlastním školením osob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909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2040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endParaRPr lang="pl-PL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Povolení k vjezdu vozidel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nové vzory povolení k vjezdu pro rok 2025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vyznačení zóny na IDC (zóna cargo)</a:t>
            </a:r>
          </a:p>
          <a:p>
            <a:pPr algn="just" defTabSz="0">
              <a:spcAft>
                <a:spcPts val="1000"/>
              </a:spcAft>
            </a:pPr>
            <a:endParaRPr lang="pl-PL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endParaRPr lang="pl-PL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Grafický objekt 1">
            <a:extLst>
              <a:ext uri="{FF2B5EF4-FFF2-40B4-BE49-F238E27FC236}">
                <a16:creationId xmlns:a16="http://schemas.microsoft.com/office/drawing/2014/main" id="{5F4A874C-702A-A868-CCCC-29A7714E0F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9187" y="4063239"/>
            <a:ext cx="2563304" cy="1741642"/>
          </a:xfrm>
          <a:prstGeom prst="rect">
            <a:avLst/>
          </a:prstGeom>
        </p:spPr>
      </p:pic>
      <p:pic>
        <p:nvPicPr>
          <p:cNvPr id="12" name="Grafický objekt 1">
            <a:extLst>
              <a:ext uri="{FF2B5EF4-FFF2-40B4-BE49-F238E27FC236}">
                <a16:creationId xmlns:a16="http://schemas.microsoft.com/office/drawing/2014/main" id="{EFC8F51F-26A7-D931-8F1B-0181E3D8FA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39667" y="4063240"/>
            <a:ext cx="2566630" cy="1741642"/>
          </a:xfrm>
          <a:prstGeom prst="rect">
            <a:avLst/>
          </a:prstGeom>
        </p:spPr>
      </p:pic>
      <p:pic>
        <p:nvPicPr>
          <p:cNvPr id="13" name="Grafický objekt 1">
            <a:extLst>
              <a:ext uri="{FF2B5EF4-FFF2-40B4-BE49-F238E27FC236}">
                <a16:creationId xmlns:a16="http://schemas.microsoft.com/office/drawing/2014/main" id="{D2B6B453-B146-7DA1-29FD-BF58F58F58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38501" y="4063239"/>
            <a:ext cx="2542556" cy="1725223"/>
          </a:xfrm>
          <a:prstGeom prst="rect">
            <a:avLst/>
          </a:prstGeom>
        </p:spPr>
      </p:pic>
      <p:pic>
        <p:nvPicPr>
          <p:cNvPr id="14" name="Grafický objekt 1">
            <a:extLst>
              <a:ext uri="{FF2B5EF4-FFF2-40B4-BE49-F238E27FC236}">
                <a16:creationId xmlns:a16="http://schemas.microsoft.com/office/drawing/2014/main" id="{FF481AD4-72E8-92E0-5DB3-0550228C3B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13261" y="4043528"/>
            <a:ext cx="2503498" cy="1725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978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076386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endParaRPr lang="pl-PL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Nový prostor pro letadla GA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endParaRPr lang="pl-PL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instalace bezpečnostního zařízení u brány č. 15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 pojíždění po obslužné komunikaci dbát opatrnosti (hrozí střet s letadlem GA)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BDDD6FB-6F75-3918-CBEA-376B5D99D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14" y="4449921"/>
            <a:ext cx="2005361" cy="2005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101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cs-CZ" sz="40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Děkuji za pozornost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062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044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Letištní defibrilátor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automatizovaný externí defibrilátor (AED)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umístění v odletové hale za bezpečnsotní kontrolou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9C3FE77-A6A5-BE87-2CBE-0D85FFEC4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252" y="3002973"/>
            <a:ext cx="6571321" cy="3701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979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20. 09. 2023 Urgentní oprava výtluku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 dobu opravy (cca 1 hodina), zastaveny všechny odlety a přílety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Opraveno ÚSM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81C4B29-5A4E-1716-8C7C-AD33FF788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500" y="2652518"/>
            <a:ext cx="2302772" cy="409989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DEA52A7-3988-B8FC-F52D-E3F5DF16C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7256" y="2652518"/>
            <a:ext cx="3068085" cy="409989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348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2044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30. 09. 2023 Poškození NLG světla při přetahu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hangár JAT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 přetahu letadla Boeing B737-8JP, došlo k poškození NLG světla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 poškození došlo při připojování tahače TLD TPX 200S 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s JAT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B0663A-A189-D8BF-2FEF-58F57BA43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9828" y="3530630"/>
            <a:ext cx="2386630" cy="318217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7E61CCB-0EAC-F33E-E0F7-A787FB8CC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3031" y="3513709"/>
            <a:ext cx="2324400" cy="321929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D38D995-7800-413B-523F-252202EA0B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2832" y="3503169"/>
            <a:ext cx="2174248" cy="323709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E474030C-4903-EF96-E3C2-FA696ECA6AFD}"/>
              </a:ext>
            </a:extLst>
          </p:cNvPr>
          <p:cNvSpPr/>
          <p:nvPr/>
        </p:nvSpPr>
        <p:spPr>
          <a:xfrm>
            <a:off x="6411191" y="4623955"/>
            <a:ext cx="218209" cy="21820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68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987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05. 10. 2023 Převoz osob na VZV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osoba byla přepravována po APN na plošině za pomocí vysokozdvižného vozíku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Porušení požadavků Safety a BOZP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4FD5950-5804-0D81-A88F-59CC711A6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83" y="2494323"/>
            <a:ext cx="6258792" cy="387002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0A40DD2-1708-6F2D-E752-88E27F4121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2932" y="2428668"/>
            <a:ext cx="3588689" cy="4291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947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3244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05. 10. 2023 JetBlast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čase od 13:15 do 14:00 byla prováděna motorová zkouška na letadle Saab 340 v prostoru TWY F, na úrovní cargo terminálu 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čase 13:37:11 došlo, vlivem proudění vzduchu od motorů, k posunu stop příček a převrácení plotu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situací seznámení všichni VPL, připomenuty pravidla pro umísťování letadel k motorovým zkouškám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Opraveno ÚSM, situace řešena s VPL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B4DBD47-F196-F30B-70D3-F7AF950A1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9009" y="4327339"/>
            <a:ext cx="2838635" cy="2379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522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11154</TotalTime>
  <Words>1765</Words>
  <Application>Microsoft Office PowerPoint</Application>
  <PresentationFormat>Širokoúhlá obrazovka</PresentationFormat>
  <Paragraphs>307</Paragraphs>
  <Slides>47</Slides>
  <Notes>47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Tahoma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Návštěva premiéra ČR  15.7.2021</dc:title>
  <dc:creator>Pustějovská Kateřina</dc:creator>
  <cp:lastModifiedBy>Smolon Marek</cp:lastModifiedBy>
  <cp:revision>313</cp:revision>
  <cp:lastPrinted>2021-08-17T10:50:42Z</cp:lastPrinted>
  <dcterms:created xsi:type="dcterms:W3CDTF">2021-07-13T09:26:48Z</dcterms:created>
  <dcterms:modified xsi:type="dcterms:W3CDTF">2023-12-04T14:05:25Z</dcterms:modified>
</cp:coreProperties>
</file>